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010400" cy="9236075"/>
  <p:embeddedFontLst>
    <p:embeddedFont>
      <p:font typeface="Arial Black" panose="020B0A04020102020204" pitchFamily="34" charset="0"/>
      <p:regular r:id="rId17"/>
      <p:bold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Raleway" pitchFamily="2" charset="0"/>
      <p:regular r:id="rId27"/>
      <p:bold r:id="rId28"/>
      <p:italic r:id="rId29"/>
      <p:boldItalic r:id="rId30"/>
    </p:embeddedFont>
    <p:embeddedFont>
      <p:font typeface="Roboto Mono" panose="00000009000000000000" pitchFamily="49" charset="0"/>
      <p:regular r:id="rId31"/>
      <p:bold r:id="rId32"/>
      <p:italic r:id="rId33"/>
      <p:boldItalic r:id="rId34"/>
    </p:embeddedFont>
    <p:embeddedFont>
      <p:font typeface="Source Sans Pro" panose="020B0503030403020204" pitchFamily="3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8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2cbc2a0e9c_0_3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32cbc2a0e9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cbc2a0e9c_0_3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Answer: Miss the </a:t>
            </a:r>
            <a:r>
              <a:rPr lang="en-US" dirty="0" err="1"/>
              <a:t>diamon</a:t>
            </a:r>
            <a:endParaRPr dirty="0"/>
          </a:p>
        </p:txBody>
      </p:sp>
      <p:sp>
        <p:nvSpPr>
          <p:cNvPr id="133" name="Google Shape;133;g32cbc2a0e9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ce1d2aa83_0_1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Answer: Crash!</a:t>
            </a:r>
            <a:endParaRPr dirty="0"/>
          </a:p>
        </p:txBody>
      </p:sp>
      <p:sp>
        <p:nvSpPr>
          <p:cNvPr id="141" name="Google Shape;141;g32ce1d2aa8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ce1d2aa83_0_2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Answer: Get the diamond!</a:t>
            </a:r>
            <a:endParaRPr dirty="0"/>
          </a:p>
        </p:txBody>
      </p:sp>
      <p:sp>
        <p:nvSpPr>
          <p:cNvPr id="149" name="Google Shape;149;g32ce1d2aa8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ce1d2aa83_0_3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2ce1d2aa8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a09224aa3_0_2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2a09224aa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cbc2a0e9c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32cbc2a0e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ca1905ebc_0_1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32ca1905eb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cbc2a0e9c_0_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2cbc2a0e9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cbc2a0e9c_0_18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32cbc2a0e9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ce1d2aa83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32ce1d2aa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ce1d2aa83_0_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2ce1d2aa8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cbc2a0e9c_0_1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32cbc2a0e9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5778388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6451031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7" y="6281913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/>
              <a:t>Algorithms #2</a:t>
            </a:r>
            <a:endParaRPr sz="480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600">
                <a:solidFill>
                  <a:schemeClr val="dk1"/>
                </a:solidFill>
              </a:rPr>
              <a:t>A supplemental lesson for AP CSP</a:t>
            </a:r>
            <a:endParaRPr sz="3600"/>
          </a:p>
        </p:txBody>
      </p:sp>
      <p:sp>
        <p:nvSpPr>
          <p:cNvPr id="69" name="Google Shape;69;p14"/>
          <p:cNvSpPr txBox="1"/>
          <p:nvPr/>
        </p:nvSpPr>
        <p:spPr>
          <a:xfrm>
            <a:off x="581150" y="3817975"/>
            <a:ext cx="66393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This lesson is based from a project created by Amazon Future Engineers + edhesive called “Warehouse Challenge” and Code.org Unit 5 programming unit 2018.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More Robot Code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283600" cy="5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Try more robot code problems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These problems will give some code with if or if/else statements.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For each code, there are three scenes.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Try the same code for each scene.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For each scene, does the robot      get the diamond, miss the diamond, or crash?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Some of the code is written as block, and some code is written in text. </a:t>
            </a:r>
            <a:endParaRPr sz="3200"/>
          </a:p>
        </p:txBody>
      </p:sp>
      <p:sp>
        <p:nvSpPr>
          <p:cNvPr id="130" name="Google Shape;130;p23"/>
          <p:cNvSpPr/>
          <p:nvPr/>
        </p:nvSpPr>
        <p:spPr>
          <a:xfrm rot="5400000">
            <a:off x="6517425" y="3864825"/>
            <a:ext cx="484200" cy="406200"/>
          </a:xfrm>
          <a:prstGeom prst="triangle">
            <a:avLst>
              <a:gd name="adj" fmla="val 50000"/>
            </a:avLst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Code: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Try this sample problem: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/>
              <a:t>Scene #1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  <p:sp>
        <p:nvSpPr>
          <p:cNvPr id="137" name="Google Shape;137;p24"/>
          <p:cNvSpPr txBox="1"/>
          <p:nvPr/>
        </p:nvSpPr>
        <p:spPr>
          <a:xfrm>
            <a:off x="4420900" y="1694725"/>
            <a:ext cx="4065000" cy="4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PROGRAM: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rotate_left()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if can_move(forward):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move_forward()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rotate_left()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rotate_left()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move_forward()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664" y="2251139"/>
            <a:ext cx="3494050" cy="37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Code: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Try this sample problem: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/>
              <a:t>Scene #2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  <p:sp>
        <p:nvSpPr>
          <p:cNvPr id="145" name="Google Shape;145;p25"/>
          <p:cNvSpPr txBox="1"/>
          <p:nvPr/>
        </p:nvSpPr>
        <p:spPr>
          <a:xfrm>
            <a:off x="4420900" y="1694725"/>
            <a:ext cx="4065000" cy="4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PROGRAM: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rotate_left()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if can_move(forward):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move_forward()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rotate_left()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rotate_left()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move_forward()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415" y="2200865"/>
            <a:ext cx="3429188" cy="397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Code: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Try this sample problem: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/>
              <a:t>Scene #3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  <p:sp>
        <p:nvSpPr>
          <p:cNvPr id="153" name="Google Shape;153;p26"/>
          <p:cNvSpPr txBox="1"/>
          <p:nvPr/>
        </p:nvSpPr>
        <p:spPr>
          <a:xfrm>
            <a:off x="4420900" y="1694725"/>
            <a:ext cx="4065000" cy="4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PROGRAM: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rotate_left()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if can_move(forward):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move_forward()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rotate_left()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rotate_left()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move_forward()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214" y="2276289"/>
            <a:ext cx="3412525" cy="37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Your turn!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452275" y="9627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Can you determine when the robot gets the diamond, misses the diamond, or crashes?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Complete the problems on your activity guide.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9125" y="3492275"/>
            <a:ext cx="2782900" cy="238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Algorithms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AP CSP Big Idea #3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All programming languages use similar programming structures and commands.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Students should have a basic understanding of how these building blocks are combined to form algorithms and abstractions.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This big idea focuses on determining the efficiency of algorithms, as well as writing and implementing algorithms in a program.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Algorithms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From the AP CSP Curriculum and Exam Description: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Today’s lesson will give you practice in algorithms using robot code.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The code will use if and if/else statements.</a:t>
            </a:r>
            <a:endParaRPr sz="3200"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r="2600"/>
          <a:stretch/>
        </p:blipFill>
        <p:spPr>
          <a:xfrm>
            <a:off x="311700" y="2451150"/>
            <a:ext cx="8299074" cy="14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The Warehouse Map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967475"/>
            <a:ext cx="53622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Robots move one square at a time.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Robots move freely on white squares.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Black squares are shelves or walls, and robots cannot move there.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If a robot tries to move into a black square or the edge of the warehouse, it will crash and the program stops.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Letters and numbers on the map indicate packages to be picked up or chutes where packages are delivered.</a:t>
            </a:r>
            <a:endParaRPr sz="24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5875" y="1043675"/>
            <a:ext cx="3296425" cy="33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Code: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Robots can only follow very precise instructions.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They move or perform actions in the warehouse based on program code.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Robots follow each of the commands in the code one line at a time, in order.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Commands: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CFE2F3"/>
                </a:highlight>
              </a:rPr>
              <a:t>MOVE_FORWARD()</a:t>
            </a:r>
            <a:endParaRPr sz="2400" b="1">
              <a:highlight>
                <a:srgbClr val="CFE2F3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 moves one square forward in the direction it is facing.</a:t>
            </a:r>
            <a:endParaRPr sz="24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4CCCC"/>
                </a:highlight>
              </a:rPr>
              <a:t>ROTATE_LEFT()</a:t>
            </a:r>
            <a:endParaRPr sz="2400" b="1">
              <a:highlight>
                <a:srgbClr val="F4CCCC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 rotates 90 degrees counterclockwise (robot’s left) in the square it is in.</a:t>
            </a:r>
            <a:endParaRPr sz="24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D9EAD3"/>
                </a:highlight>
              </a:rPr>
              <a:t>ROTATE_RIGHT()</a:t>
            </a:r>
            <a:endParaRPr sz="2400" b="1">
              <a:highlight>
                <a:srgbClr val="D9EAD3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 rotates 90 degrees clockwise (robot’s right) in the square it is in.</a:t>
            </a:r>
            <a:endParaRPr sz="24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400" i="1">
                <a:solidFill>
                  <a:srgbClr val="9900FF"/>
                </a:solidFill>
              </a:rPr>
              <a:t>If any of the commands have a number in parenthesis (an argument), the action is performed that many times. Otherwise, the action is performed once.</a:t>
            </a:r>
            <a:endParaRPr sz="2400" i="1">
              <a:solidFill>
                <a:srgbClr val="9900FF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Commands: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CE5CD"/>
                </a:highlight>
              </a:rPr>
              <a:t>CAN_MOVE(direction)</a:t>
            </a:r>
            <a:endParaRPr sz="2400" b="1">
              <a:highlight>
                <a:srgbClr val="FCE5CD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Using robot sensors, the robot checks to see if there is an open square in the direction specified. 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statement evaluates to True or False.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robot does not move, but answers the question: Can I move [left, right, or forward]?</a:t>
            </a:r>
            <a:endParaRPr sz="2400" i="1">
              <a:solidFill>
                <a:srgbClr val="9900FF"/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850" y="3756163"/>
            <a:ext cx="2667000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3705500" y="3833600"/>
            <a:ext cx="4342800" cy="23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CAN_MOVE(forward) → True</a:t>
            </a:r>
            <a:endParaRPr sz="2000">
              <a:solidFill>
                <a:srgbClr val="38761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CAN_MOVE(left) → False</a:t>
            </a:r>
            <a:endParaRPr sz="20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CAN_MOVE(right) → False</a:t>
            </a:r>
            <a:endParaRPr sz="20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Control Structures: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4237500" cy="5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IF (condition)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{    robot commands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}</a:t>
            </a:r>
            <a:endParaRPr sz="2400" b="1">
              <a:highlight>
                <a:srgbClr val="FFF2CC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robot commands will execute only when the condition is True. When the condition is False, the robot commands are skipped.</a:t>
            </a:r>
            <a:endParaRPr sz="2400" i="1">
              <a:solidFill>
                <a:srgbClr val="9900FF"/>
              </a:solidFill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4594800" y="978325"/>
            <a:ext cx="4237500" cy="5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IF (condition)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{    robot commands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}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ELSE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{    robot commands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}</a:t>
            </a:r>
            <a:endParaRPr sz="2400" b="1">
              <a:highlight>
                <a:srgbClr val="FFF2CC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first commands will execute only when the condition is True. When the condition is False, the second set of commands is executed.</a:t>
            </a:r>
            <a:endParaRPr sz="2400" i="1">
              <a:solidFill>
                <a:srgbClr val="9900FF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Code: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642700" cy="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/>
              <a:t>Solve the problem on your activity guide:</a:t>
            </a:r>
            <a:endParaRPr sz="3200"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775" y="1627150"/>
            <a:ext cx="4594174" cy="459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Microsoft Office PowerPoint</Application>
  <PresentationFormat>On-screen Show (4:3)</PresentationFormat>
  <Paragraphs>112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Raleway</vt:lpstr>
      <vt:lpstr>Montserrat</vt:lpstr>
      <vt:lpstr>Roboto Mono</vt:lpstr>
      <vt:lpstr>Source Sans Pro</vt:lpstr>
      <vt:lpstr>Noto Sans Symbols</vt:lpstr>
      <vt:lpstr>Proxima Nova</vt:lpstr>
      <vt:lpstr>Plum</vt:lpstr>
      <vt:lpstr>Algorithms #2</vt:lpstr>
      <vt:lpstr>Algorithms</vt:lpstr>
      <vt:lpstr>Algorithms</vt:lpstr>
      <vt:lpstr>The Warehouse Map</vt:lpstr>
      <vt:lpstr>Robot Code:</vt:lpstr>
      <vt:lpstr>Robot Commands:</vt:lpstr>
      <vt:lpstr>Robot Commands:</vt:lpstr>
      <vt:lpstr>Robot Control Structures:</vt:lpstr>
      <vt:lpstr>Robot Code:</vt:lpstr>
      <vt:lpstr>More Robot Code</vt:lpstr>
      <vt:lpstr>Robot Code:</vt:lpstr>
      <vt:lpstr>Robot Code:</vt:lpstr>
      <vt:lpstr>Robot Code:</vt:lpstr>
      <vt:lpstr>Your turn!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2025-05-19T17:37:14Z</dcterms:modified>
</cp:coreProperties>
</file>